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33"/>
  </p:notesMasterIdLst>
  <p:handoutMasterIdLst>
    <p:handoutMasterId r:id="rId34"/>
  </p:handoutMasterIdLst>
  <p:sldIdLst>
    <p:sldId id="256" r:id="rId5"/>
    <p:sldId id="313" r:id="rId6"/>
    <p:sldId id="312" r:id="rId7"/>
    <p:sldId id="314" r:id="rId8"/>
    <p:sldId id="310" r:id="rId9"/>
    <p:sldId id="262" r:id="rId10"/>
    <p:sldId id="311" r:id="rId11"/>
    <p:sldId id="288" r:id="rId12"/>
    <p:sldId id="291" r:id="rId13"/>
    <p:sldId id="290" r:id="rId14"/>
    <p:sldId id="289" r:id="rId15"/>
    <p:sldId id="292" r:id="rId16"/>
    <p:sldId id="293" r:id="rId17"/>
    <p:sldId id="295" r:id="rId18"/>
    <p:sldId id="296" r:id="rId19"/>
    <p:sldId id="297" r:id="rId20"/>
    <p:sldId id="316" r:id="rId21"/>
    <p:sldId id="298" r:id="rId22"/>
    <p:sldId id="299" r:id="rId23"/>
    <p:sldId id="300" r:id="rId24"/>
    <p:sldId id="301" r:id="rId25"/>
    <p:sldId id="302" r:id="rId26"/>
    <p:sldId id="306" r:id="rId27"/>
    <p:sldId id="303" r:id="rId28"/>
    <p:sldId id="307" r:id="rId29"/>
    <p:sldId id="308" r:id="rId30"/>
    <p:sldId id="309" r:id="rId31"/>
    <p:sldId id="26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B7C6"/>
    <a:srgbClr val="E31DDE"/>
    <a:srgbClr val="103350"/>
    <a:srgbClr val="0C4360"/>
    <a:srgbClr val="1B6872"/>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9" d="100"/>
          <a:sy n="69" d="100"/>
        </p:scale>
        <p:origin x="564" y="52"/>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3/21/2022</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3/21/2022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smtClean="0"/>
              <a:t>Click to edit Master subtitle style</a:t>
            </a:r>
            <a:endParaRPr lang="en-US" noProof="0"/>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smtClean="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smtClean="0"/>
              <a:t>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smtClean="0"/>
              <a:t>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smtClean="0"/>
              <a:t>Edit Master text styles</a:t>
            </a:r>
          </a:p>
          <a:p>
            <a:pPr lvl="1"/>
            <a:r>
              <a:rPr lang="en-US" noProof="0" smtClean="0"/>
              <a:t>Second level</a:t>
            </a:r>
          </a:p>
          <a:p>
            <a:pPr lvl="2"/>
            <a:r>
              <a:rPr lang="en-US" noProof="0" smtClean="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smtClean="0"/>
              <a:t>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smtClean="0"/>
              <a:t>Click to edit Master title style</a:t>
            </a:r>
            <a:endParaRPr lang="en-US" noProof="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1745488" y="1462024"/>
            <a:ext cx="7077456" cy="1243584"/>
          </a:xfrm>
        </p:spPr>
        <p:txBody>
          <a:bodyPr/>
          <a:lstStyle/>
          <a:p>
            <a:r>
              <a:rPr lang="en-US" sz="8800" dirty="0" smtClean="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Talend</a:t>
            </a:r>
            <a:endParaRPr lang="en-US" sz="8800"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AutoShape 2" descr="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03506" y="2952089"/>
            <a:ext cx="6238875" cy="3609975"/>
          </a:xfrm>
          <a:prstGeom prst="rect">
            <a:avLst/>
          </a:prstGeom>
        </p:spPr>
      </p:pic>
      <p:sp>
        <p:nvSpPr>
          <p:cNvPr id="6" name="TextBox 5"/>
          <p:cNvSpPr txBox="1"/>
          <p:nvPr/>
        </p:nvSpPr>
        <p:spPr>
          <a:xfrm>
            <a:off x="5948413" y="5871411"/>
            <a:ext cx="5993968" cy="584775"/>
          </a:xfrm>
          <a:prstGeom prst="rect">
            <a:avLst/>
          </a:prstGeom>
          <a:noFill/>
        </p:spPr>
        <p:txBody>
          <a:bodyPr wrap="square" rtlCol="0">
            <a:spAutoFit/>
          </a:bodyPr>
          <a:lstStyle/>
          <a:p>
            <a:r>
              <a:rPr lang="en-US" sz="3200" dirty="0" smtClean="0">
                <a:solidFill>
                  <a:schemeClr val="bg1"/>
                </a:solidFill>
                <a:latin typeface="Times New Roman" panose="02020603050405020304" pitchFamily="18" charset="0"/>
                <a:cs typeface="Times New Roman" panose="02020603050405020304" pitchFamily="18" charset="0"/>
              </a:rPr>
              <a:t>Team: Dr.B.R Ambedkar</a:t>
            </a:r>
            <a:endParaRPr lang="en-US" sz="3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263D6C4-4840-40CC-AC84-17E24B3B7BDE}" type="slidenum">
              <a:rPr lang="en-US" noProof="0" smtClean="0"/>
              <a:pPr/>
              <a:t>10</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527" y="1265382"/>
            <a:ext cx="10381673" cy="5414818"/>
          </a:xfrm>
          <a:prstGeom prst="rect">
            <a:avLst/>
          </a:prstGeom>
        </p:spPr>
      </p:pic>
      <p:sp>
        <p:nvSpPr>
          <p:cNvPr id="5" name="TextBox 4"/>
          <p:cNvSpPr txBox="1"/>
          <p:nvPr/>
        </p:nvSpPr>
        <p:spPr>
          <a:xfrm>
            <a:off x="1911926" y="443345"/>
            <a:ext cx="8552873" cy="461665"/>
          </a:xfrm>
          <a:prstGeom prst="rect">
            <a:avLst/>
          </a:prstGeom>
          <a:noFill/>
        </p:spPr>
        <p:txBody>
          <a:bodyPr wrap="square" rtlCol="0">
            <a:spAutoFit/>
          </a:bodyPr>
          <a:lstStyle/>
          <a:p>
            <a:r>
              <a:rPr lang="en-US" sz="2400" b="1" dirty="0">
                <a:solidFill>
                  <a:schemeClr val="bg1"/>
                </a:solidFill>
                <a:latin typeface="Times New Roman" panose="02020603050405020304" pitchFamily="18" charset="0"/>
                <a:cs typeface="Times New Roman" panose="02020603050405020304" pitchFamily="18" charset="0"/>
              </a:rPr>
              <a:t>tFileoutput.Xml</a:t>
            </a:r>
            <a:r>
              <a:rPr lang="en-US" sz="2400" dirty="0">
                <a:solidFill>
                  <a:schemeClr val="bg1"/>
                </a:solidFill>
                <a:latin typeface="Times New Roman" panose="02020603050405020304" pitchFamily="18" charset="0"/>
                <a:cs typeface="Times New Roman" panose="02020603050405020304" pitchFamily="18" charset="0"/>
              </a:rPr>
              <a:t> can be opened in </a:t>
            </a:r>
            <a:r>
              <a:rPr lang="en-US" sz="2400" b="1" dirty="0">
                <a:solidFill>
                  <a:schemeClr val="bg1"/>
                </a:solidFill>
                <a:latin typeface="Times New Roman" panose="02020603050405020304" pitchFamily="18" charset="0"/>
                <a:cs typeface="Times New Roman" panose="02020603050405020304" pitchFamily="18" charset="0"/>
              </a:rPr>
              <a:t>browser</a:t>
            </a:r>
            <a:r>
              <a:rPr lang="en-US" sz="2400" dirty="0">
                <a:solidFill>
                  <a:schemeClr val="bg1"/>
                </a:solidFill>
                <a:latin typeface="Times New Roman" panose="02020603050405020304" pitchFamily="18" charset="0"/>
                <a:cs typeface="Times New Roman" panose="02020603050405020304" pitchFamily="18" charset="0"/>
              </a:rPr>
              <a:t> to see the output data.</a:t>
            </a:r>
          </a:p>
        </p:txBody>
      </p:sp>
    </p:spTree>
    <p:extLst>
      <p:ext uri="{BB962C8B-B14F-4D97-AF65-F5344CB8AC3E}">
        <p14:creationId xmlns:p14="http://schemas.microsoft.com/office/powerpoint/2010/main" val="14578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263D6C4-4840-40CC-AC84-17E24B3B7BDE}" type="slidenum">
              <a:rPr lang="en-US" noProof="0" smtClean="0"/>
              <a:pPr/>
              <a:t>11</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6910" y="1930156"/>
            <a:ext cx="9473842" cy="4750044"/>
          </a:xfrm>
          <a:prstGeom prst="rect">
            <a:avLst/>
          </a:prstGeom>
        </p:spPr>
      </p:pic>
      <p:sp>
        <p:nvSpPr>
          <p:cNvPr id="2" name="TextBox 1"/>
          <p:cNvSpPr txBox="1"/>
          <p:nvPr/>
        </p:nvSpPr>
        <p:spPr>
          <a:xfrm>
            <a:off x="972126" y="591128"/>
            <a:ext cx="10280074" cy="461665"/>
          </a:xfrm>
          <a:prstGeom prst="rect">
            <a:avLst/>
          </a:prstGeom>
          <a:noFill/>
        </p:spPr>
        <p:txBody>
          <a:bodyPr wrap="square" rtlCol="0">
            <a:spAutoFit/>
          </a:bodyPr>
          <a:lstStyle/>
          <a:p>
            <a:r>
              <a:rPr lang="en-US" sz="2400" b="1" u="sng" dirty="0">
                <a:solidFill>
                  <a:schemeClr val="bg1"/>
                </a:solidFill>
                <a:latin typeface="Times New Roman" panose="02020603050405020304" pitchFamily="18" charset="0"/>
                <a:cs typeface="Times New Roman" panose="02020603050405020304" pitchFamily="18" charset="0"/>
              </a:rPr>
              <a:t>tFileoutputJson</a:t>
            </a:r>
            <a:r>
              <a:rPr lang="en-US" sz="2400" dirty="0">
                <a:solidFill>
                  <a:schemeClr val="bg1"/>
                </a:solidFill>
                <a:latin typeface="Times New Roman" panose="02020603050405020304" pitchFamily="18" charset="0"/>
                <a:cs typeface="Times New Roman" panose="02020603050405020304" pitchFamily="18" charset="0"/>
              </a:rPr>
              <a:t> is an json format file which gives data in the Json format.</a:t>
            </a:r>
          </a:p>
        </p:txBody>
      </p:sp>
    </p:spTree>
    <p:extLst>
      <p:ext uri="{BB962C8B-B14F-4D97-AF65-F5344CB8AC3E}">
        <p14:creationId xmlns:p14="http://schemas.microsoft.com/office/powerpoint/2010/main" val="2935296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8427" y="561397"/>
            <a:ext cx="10807700" cy="1089529"/>
          </a:xfrm>
        </p:spPr>
        <p:txBody>
          <a:bodyPr/>
          <a:lstStyle/>
          <a:p>
            <a:r>
              <a:rPr lang="en-US" sz="2400" b="0" dirty="0" smtClean="0">
                <a:latin typeface="Times New Roman" panose="02020603050405020304" pitchFamily="18" charset="0"/>
                <a:cs typeface="Times New Roman" panose="02020603050405020304" pitchFamily="18" charset="0"/>
              </a:rPr>
              <a:t>We </a:t>
            </a:r>
            <a:r>
              <a:rPr lang="en-US" sz="2400" b="0" dirty="0">
                <a:latin typeface="Times New Roman" panose="02020603050405020304" pitchFamily="18" charset="0"/>
                <a:cs typeface="Times New Roman" panose="02020603050405020304" pitchFamily="18" charset="0"/>
              </a:rPr>
              <a:t>can open Json output file in notepad </a:t>
            </a:r>
            <a:r>
              <a:rPr lang="en-US" sz="2400" b="0" dirty="0" smtClean="0">
                <a:latin typeface="Times New Roman" panose="02020603050405020304" pitchFamily="18" charset="0"/>
                <a:cs typeface="Times New Roman" panose="02020603050405020304" pitchFamily="18" charset="0"/>
              </a:rPr>
              <a:t>format </a:t>
            </a:r>
            <a:r>
              <a:rPr lang="en-US" sz="2400" b="0" dirty="0">
                <a:latin typeface="Times New Roman" panose="02020603050405020304" pitchFamily="18" charset="0"/>
                <a:cs typeface="Times New Roman" panose="02020603050405020304" pitchFamily="18" charset="0"/>
              </a:rPr>
              <a:t>and view the data.</a:t>
            </a:r>
            <a:br>
              <a:rPr lang="en-US" sz="2400" b="0" dirty="0">
                <a:latin typeface="Times New Roman" panose="02020603050405020304" pitchFamily="18" charset="0"/>
                <a:cs typeface="Times New Roman" panose="02020603050405020304" pitchFamily="18" charset="0"/>
              </a:rPr>
            </a:br>
            <a:r>
              <a:rPr lang="en-US" sz="2400" b="0" dirty="0">
                <a:latin typeface="Times New Roman" panose="02020603050405020304" pitchFamily="18" charset="0"/>
                <a:cs typeface="Times New Roman" panose="02020603050405020304" pitchFamily="18" charset="0"/>
              </a:rPr>
              <a:t/>
            </a:r>
            <a:br>
              <a:rPr lang="en-US" sz="2400" b="0" dirty="0">
                <a:latin typeface="Times New Roman" panose="02020603050405020304" pitchFamily="18" charset="0"/>
                <a:cs typeface="Times New Roman" panose="02020603050405020304" pitchFamily="18" charset="0"/>
              </a:rPr>
            </a:br>
            <a:endParaRPr lang="en-US" sz="2400" b="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12</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310" y="1503573"/>
            <a:ext cx="10229872" cy="5176627"/>
          </a:xfrm>
          <a:prstGeom prst="rect">
            <a:avLst/>
          </a:prstGeom>
        </p:spPr>
      </p:pic>
    </p:spTree>
    <p:extLst>
      <p:ext uri="{BB962C8B-B14F-4D97-AF65-F5344CB8AC3E}">
        <p14:creationId xmlns:p14="http://schemas.microsoft.com/office/powerpoint/2010/main" val="27796251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8536" y="486113"/>
            <a:ext cx="11214100" cy="424732"/>
          </a:xfrm>
        </p:spPr>
        <p:txBody>
          <a:bodyPr/>
          <a:lstStyle/>
          <a:p>
            <a:r>
              <a:rPr lang="en-US" sz="2400" dirty="0">
                <a:latin typeface="Times New Roman" panose="02020603050405020304" pitchFamily="18" charset="0"/>
                <a:cs typeface="Times New Roman" panose="02020603050405020304" pitchFamily="18" charset="0"/>
              </a:rPr>
              <a:t>tDBOutput</a:t>
            </a:r>
            <a:r>
              <a:rPr lang="en-US" sz="2400" b="0" dirty="0">
                <a:latin typeface="Times New Roman" panose="02020603050405020304" pitchFamily="18" charset="0"/>
                <a:cs typeface="Times New Roman" panose="02020603050405020304" pitchFamily="18" charset="0"/>
              </a:rPr>
              <a:t> is an database component in which we can apply any </a:t>
            </a:r>
            <a:r>
              <a:rPr lang="en-US" sz="2400" b="0" dirty="0" smtClean="0">
                <a:latin typeface="Times New Roman" panose="02020603050405020304" pitchFamily="18" charset="0"/>
                <a:cs typeface="Times New Roman" panose="02020603050405020304" pitchFamily="18" charset="0"/>
              </a:rPr>
              <a:t>database</a:t>
            </a:r>
            <a:r>
              <a:rPr lang="en-US" sz="2400" dirty="0" smtClean="0">
                <a:latin typeface="Times New Roman" panose="02020603050405020304" pitchFamily="18" charset="0"/>
                <a:cs typeface="Times New Roman" panose="02020603050405020304" pitchFamily="18" charset="0"/>
              </a:rPr>
              <a:t>(Oracle SQL)</a:t>
            </a:r>
            <a:r>
              <a:rPr lang="en-US" sz="2400" b="0" dirty="0" smtClean="0">
                <a:latin typeface="Times New Roman" panose="02020603050405020304" pitchFamily="18" charset="0"/>
                <a:cs typeface="Times New Roman" panose="02020603050405020304" pitchFamily="18" charset="0"/>
              </a:rPr>
              <a:t>.</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13</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5927" y="1524000"/>
            <a:ext cx="10095346" cy="5156200"/>
          </a:xfrm>
          <a:prstGeom prst="rect">
            <a:avLst/>
          </a:prstGeom>
        </p:spPr>
      </p:pic>
    </p:spTree>
    <p:extLst>
      <p:ext uri="{BB962C8B-B14F-4D97-AF65-F5344CB8AC3E}">
        <p14:creationId xmlns:p14="http://schemas.microsoft.com/office/powerpoint/2010/main" val="10337780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045" y="662997"/>
            <a:ext cx="11214100" cy="824057"/>
          </a:xfrm>
        </p:spPr>
        <p:txBody>
          <a:bodyPr/>
          <a:lstStyle/>
          <a:p>
            <a:r>
              <a:rPr lang="en-US" sz="2400" b="0" dirty="0">
                <a:latin typeface="Times New Roman" panose="02020603050405020304" pitchFamily="18" charset="0"/>
                <a:cs typeface="Times New Roman" panose="02020603050405020304" pitchFamily="18" charset="0"/>
              </a:rPr>
              <a:t>After running job the data will be inserted into the selected database(Oracle SQL).</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14</a:t>
            </a:fld>
            <a:endParaRPr lang="en-US" noProof="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5508" y="1725036"/>
            <a:ext cx="9732084" cy="4955164"/>
          </a:xfrm>
          <a:prstGeom prst="rect">
            <a:avLst/>
          </a:prstGeom>
        </p:spPr>
      </p:pic>
    </p:spTree>
    <p:extLst>
      <p:ext uri="{BB962C8B-B14F-4D97-AF65-F5344CB8AC3E}">
        <p14:creationId xmlns:p14="http://schemas.microsoft.com/office/powerpoint/2010/main" val="3153325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983" y="1745673"/>
            <a:ext cx="10538690" cy="4769559"/>
          </a:xfrm>
          <a:prstGeom prst="rect">
            <a:avLst/>
          </a:prstGeom>
        </p:spPr>
      </p:pic>
      <p:sp>
        <p:nvSpPr>
          <p:cNvPr id="2" name="TextBox 1"/>
          <p:cNvSpPr txBox="1"/>
          <p:nvPr/>
        </p:nvSpPr>
        <p:spPr>
          <a:xfrm>
            <a:off x="951345" y="387927"/>
            <a:ext cx="9845964" cy="830997"/>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Using </a:t>
            </a:r>
            <a:r>
              <a:rPr lang="en-US" sz="2400" b="1" u="sng" dirty="0">
                <a:solidFill>
                  <a:schemeClr val="bg1"/>
                </a:solidFill>
                <a:latin typeface="Times New Roman" panose="02020603050405020304" pitchFamily="18" charset="0"/>
                <a:cs typeface="Times New Roman" panose="02020603050405020304" pitchFamily="18" charset="0"/>
              </a:rPr>
              <a:t>tFiltercolumns</a:t>
            </a:r>
            <a:r>
              <a:rPr lang="en-US" sz="2400" dirty="0">
                <a:solidFill>
                  <a:schemeClr val="bg1"/>
                </a:solidFill>
                <a:latin typeface="Times New Roman" panose="02020603050405020304" pitchFamily="18" charset="0"/>
                <a:cs typeface="Times New Roman" panose="02020603050405020304" pitchFamily="18" charset="0"/>
              </a:rPr>
              <a:t> and </a:t>
            </a:r>
            <a:r>
              <a:rPr lang="en-US" sz="2400" b="1" u="sng" dirty="0">
                <a:solidFill>
                  <a:schemeClr val="bg1"/>
                </a:solidFill>
                <a:latin typeface="Times New Roman" panose="02020603050405020304" pitchFamily="18" charset="0"/>
                <a:cs typeface="Times New Roman" panose="02020603050405020304" pitchFamily="18" charset="0"/>
              </a:rPr>
              <a:t>tFilterrows</a:t>
            </a:r>
            <a:r>
              <a:rPr lang="en-US" sz="2400" dirty="0">
                <a:solidFill>
                  <a:schemeClr val="bg1"/>
                </a:solidFill>
                <a:latin typeface="Times New Roman" panose="02020603050405020304" pitchFamily="18" charset="0"/>
                <a:cs typeface="Times New Roman" panose="02020603050405020304" pitchFamily="18" charset="0"/>
              </a:rPr>
              <a:t> we can </a:t>
            </a:r>
            <a:r>
              <a:rPr lang="en-US" sz="2400" b="1" dirty="0">
                <a:solidFill>
                  <a:schemeClr val="bg1"/>
                </a:solidFill>
                <a:latin typeface="Times New Roman" panose="02020603050405020304" pitchFamily="18" charset="0"/>
                <a:cs typeface="Times New Roman" panose="02020603050405020304" pitchFamily="18" charset="0"/>
              </a:rPr>
              <a:t>filter</a:t>
            </a:r>
            <a:r>
              <a:rPr lang="en-US" sz="2400" dirty="0">
                <a:solidFill>
                  <a:schemeClr val="bg1"/>
                </a:solidFill>
                <a:latin typeface="Times New Roman" panose="02020603050405020304" pitchFamily="18" charset="0"/>
                <a:cs typeface="Times New Roman" panose="02020603050405020304" pitchFamily="18" charset="0"/>
              </a:rPr>
              <a:t> the data</a:t>
            </a:r>
            <a:r>
              <a:rPr lang="en-US" sz="2400" dirty="0" smtClean="0">
                <a:solidFill>
                  <a:schemeClr val="bg1"/>
                </a:solidFill>
                <a:latin typeface="Times New Roman" panose="02020603050405020304" pitchFamily="18" charset="0"/>
                <a:cs typeface="Times New Roman" panose="02020603050405020304" pitchFamily="18" charset="0"/>
              </a:rPr>
              <a:t>.</a:t>
            </a:r>
          </a:p>
          <a:p>
            <a:r>
              <a:rPr lang="en-US" sz="2400" dirty="0" smtClean="0">
                <a:solidFill>
                  <a:schemeClr val="bg1"/>
                </a:solidFill>
                <a:latin typeface="Times New Roman" panose="02020603050405020304" pitchFamily="18" charset="0"/>
                <a:cs typeface="Times New Roman" panose="02020603050405020304" pitchFamily="18" charset="0"/>
              </a:rPr>
              <a:t>Using </a:t>
            </a:r>
            <a:r>
              <a:rPr lang="en-US" sz="2400" b="1" u="sng" dirty="0">
                <a:solidFill>
                  <a:schemeClr val="bg1"/>
                </a:solidFill>
                <a:latin typeface="Times New Roman" panose="02020603050405020304" pitchFamily="18" charset="0"/>
                <a:cs typeface="Times New Roman" panose="02020603050405020304" pitchFamily="18" charset="0"/>
              </a:rPr>
              <a:t>tagrregaterow</a:t>
            </a:r>
            <a:r>
              <a:rPr lang="en-US" sz="2400" dirty="0">
                <a:solidFill>
                  <a:schemeClr val="bg1"/>
                </a:solidFill>
                <a:latin typeface="Times New Roman" panose="02020603050405020304" pitchFamily="18" charset="0"/>
                <a:cs typeface="Times New Roman" panose="02020603050405020304" pitchFamily="18" charset="0"/>
              </a:rPr>
              <a:t> we can perform </a:t>
            </a:r>
            <a:r>
              <a:rPr lang="en-US" sz="2400" b="1" dirty="0">
                <a:solidFill>
                  <a:schemeClr val="bg1"/>
                </a:solidFill>
                <a:latin typeface="Times New Roman" panose="02020603050405020304" pitchFamily="18" charset="0"/>
                <a:cs typeface="Times New Roman" panose="02020603050405020304" pitchFamily="18" charset="0"/>
              </a:rPr>
              <a:t>mathematical operations</a:t>
            </a:r>
            <a:r>
              <a:rPr lang="en-US" sz="2400" dirty="0">
                <a:solidFill>
                  <a:schemeClr val="bg1"/>
                </a:solidFill>
                <a:latin typeface="Times New Roman" panose="02020603050405020304" pitchFamily="18" charset="0"/>
                <a:cs typeface="Times New Roman" panose="02020603050405020304" pitchFamily="18" charset="0"/>
              </a:rPr>
              <a:t> on </a:t>
            </a:r>
            <a:r>
              <a:rPr lang="en-US" sz="2400" dirty="0" smtClean="0">
                <a:solidFill>
                  <a:schemeClr val="bg1"/>
                </a:solidFill>
                <a:latin typeface="Times New Roman" panose="02020603050405020304" pitchFamily="18" charset="0"/>
                <a:cs typeface="Times New Roman" panose="02020603050405020304" pitchFamily="18" charset="0"/>
              </a:rPr>
              <a:t>data..</a:t>
            </a:r>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1374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2086725"/>
          </a:xfrm>
        </p:spPr>
        <p:txBody>
          <a:bodyPr/>
          <a:lstStyle/>
          <a:p>
            <a:r>
              <a:rPr lang="en-US" sz="2400" b="0" dirty="0" smtClean="0">
                <a:latin typeface="Times New Roman" panose="02020603050405020304" pitchFamily="18" charset="0"/>
                <a:cs typeface="Times New Roman" panose="02020603050405020304" pitchFamily="18" charset="0"/>
              </a:rPr>
              <a:t>Using </a:t>
            </a:r>
            <a:r>
              <a:rPr lang="en-US" sz="2400" u="sng" dirty="0" smtClean="0">
                <a:latin typeface="Times New Roman" panose="02020603050405020304" pitchFamily="18" charset="0"/>
                <a:cs typeface="Times New Roman" panose="02020603050405020304" pitchFamily="18" charset="0"/>
              </a:rPr>
              <a:t>treplicate</a:t>
            </a:r>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we can pass the </a:t>
            </a:r>
            <a:r>
              <a:rPr lang="en-US" sz="2400" dirty="0">
                <a:latin typeface="Times New Roman" panose="02020603050405020304" pitchFamily="18" charset="0"/>
                <a:cs typeface="Times New Roman" panose="02020603050405020304" pitchFamily="18" charset="0"/>
              </a:rPr>
              <a:t>source data to multiple target </a:t>
            </a:r>
            <a:r>
              <a:rPr lang="en-US" sz="2400" b="0" dirty="0">
                <a:latin typeface="Times New Roman" panose="02020603050405020304" pitchFamily="18" charset="0"/>
                <a:cs typeface="Times New Roman" panose="02020603050405020304" pitchFamily="18" charset="0"/>
              </a:rPr>
              <a:t>components</a:t>
            </a:r>
            <a:r>
              <a:rPr lang="en-US" sz="2400" b="0" dirty="0" smtClean="0">
                <a:latin typeface="Times New Roman" panose="02020603050405020304" pitchFamily="18" charset="0"/>
                <a:cs typeface="Times New Roman" panose="02020603050405020304" pitchFamily="18" charset="0"/>
              </a:rPr>
              <a:t>. </a:t>
            </a:r>
            <a:br>
              <a:rPr lang="en-US" sz="2400" b="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tsortrow</a:t>
            </a:r>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component is used to </a:t>
            </a:r>
            <a:r>
              <a:rPr lang="en-US" sz="2400" dirty="0">
                <a:latin typeface="Times New Roman" panose="02020603050405020304" pitchFamily="18" charset="0"/>
                <a:cs typeface="Times New Roman" panose="02020603050405020304" pitchFamily="18" charset="0"/>
              </a:rPr>
              <a:t>sort </a:t>
            </a:r>
            <a:r>
              <a:rPr lang="en-US" sz="2400" b="0" dirty="0">
                <a:latin typeface="Times New Roman" panose="02020603050405020304" pitchFamily="18" charset="0"/>
                <a:cs typeface="Times New Roman" panose="02020603050405020304" pitchFamily="18" charset="0"/>
              </a:rPr>
              <a:t>the data in ascending or descending order</a:t>
            </a:r>
            <a:r>
              <a:rPr lang="en-US" sz="2400" b="0" dirty="0" smtClean="0">
                <a:latin typeface="Times New Roman" panose="02020603050405020304" pitchFamily="18" charset="0"/>
                <a:cs typeface="Times New Roman" panose="02020603050405020304" pitchFamily="18" charset="0"/>
              </a:rPr>
              <a:t>.</a:t>
            </a:r>
            <a:r>
              <a:rPr lang="en-US" sz="2400" dirty="0">
                <a:latin typeface="Times New Roman" panose="02020603050405020304" pitchFamily="18" charset="0"/>
                <a:cs typeface="Times New Roman" panose="02020603050405020304" pitchFamily="18" charset="0"/>
              </a:rPr>
              <a:t>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tLogrow </a:t>
            </a:r>
            <a:r>
              <a:rPr lang="en-US" sz="2400" b="0" dirty="0">
                <a:latin typeface="Times New Roman" panose="02020603050405020304" pitchFamily="18" charset="0"/>
                <a:cs typeface="Times New Roman" panose="02020603050405020304" pitchFamily="18" charset="0"/>
              </a:rPr>
              <a:t>allows </a:t>
            </a:r>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to </a:t>
            </a:r>
            <a:r>
              <a:rPr lang="en-US" sz="2400" dirty="0">
                <a:latin typeface="Times New Roman" panose="02020603050405020304" pitchFamily="18" charset="0"/>
                <a:cs typeface="Times New Roman" panose="02020603050405020304" pitchFamily="18" charset="0"/>
              </a:rPr>
              <a:t>write data, that is flowing through </a:t>
            </a:r>
            <a:r>
              <a:rPr lang="en-US" sz="2400" dirty="0" smtClean="0">
                <a:latin typeface="Times New Roman" panose="02020603050405020304" pitchFamily="18" charset="0"/>
                <a:cs typeface="Times New Roman" panose="02020603050405020304" pitchFamily="18" charset="0"/>
              </a:rPr>
              <a:t>Job</a:t>
            </a:r>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(rows), to the console.</a:t>
            </a: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16</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848" y="1939636"/>
            <a:ext cx="10224025" cy="4558001"/>
          </a:xfrm>
          <a:prstGeom prst="rect">
            <a:avLst/>
          </a:prstGeom>
        </p:spPr>
      </p:pic>
    </p:spTree>
    <p:extLst>
      <p:ext uri="{BB962C8B-B14F-4D97-AF65-F5344CB8AC3E}">
        <p14:creationId xmlns:p14="http://schemas.microsoft.com/office/powerpoint/2010/main" val="2375031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5664" y="376671"/>
            <a:ext cx="11214100" cy="1920526"/>
          </a:xfrm>
        </p:spPr>
        <p:txBody>
          <a:bodyPr/>
          <a:lstStyle/>
          <a:p>
            <a:r>
              <a:rPr lang="en-US" sz="4400" dirty="0" smtClean="0">
                <a:latin typeface="Times New Roman" panose="02020603050405020304" pitchFamily="18" charset="0"/>
                <a:cs typeface="Times New Roman" panose="02020603050405020304" pitchFamily="18" charset="0"/>
              </a:rPr>
              <a:t>Beijing </a:t>
            </a:r>
            <a:r>
              <a:rPr lang="en-US" sz="4400" dirty="0">
                <a:latin typeface="Times New Roman" panose="02020603050405020304" pitchFamily="18" charset="0"/>
                <a:cs typeface="Times New Roman" panose="02020603050405020304" pitchFamily="18" charset="0"/>
              </a:rPr>
              <a:t>olympic games 2022 </a:t>
            </a: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
            </a:r>
            <a:br>
              <a:rPr lang="en-US" sz="4400" dirty="0">
                <a:latin typeface="Times New Roman" panose="02020603050405020304" pitchFamily="18" charset="0"/>
                <a:cs typeface="Times New Roman" panose="02020603050405020304" pitchFamily="18" charset="0"/>
              </a:rPr>
            </a:br>
            <a:endParaRPr lang="en-US" sz="4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17</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0962" y="1411577"/>
            <a:ext cx="10386002" cy="5421023"/>
          </a:xfrm>
          <a:prstGeom prst="rect">
            <a:avLst/>
          </a:prstGeom>
        </p:spPr>
      </p:pic>
    </p:spTree>
    <p:extLst>
      <p:ext uri="{BB962C8B-B14F-4D97-AF65-F5344CB8AC3E}">
        <p14:creationId xmlns:p14="http://schemas.microsoft.com/office/powerpoint/2010/main" val="1637421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Medals</a:t>
            </a:r>
            <a:endParaRPr lang="en-US"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18</a:t>
            </a:fld>
            <a:endParaRPr lang="en-US" noProof="0" dirty="0"/>
          </a:p>
        </p:txBody>
      </p:sp>
      <p:sp>
        <p:nvSpPr>
          <p:cNvPr id="5" name="AutoShape 2" descr="imag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4" descr="imag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9187" y="1613621"/>
            <a:ext cx="5943600" cy="4295775"/>
          </a:xfrm>
          <a:prstGeom prst="rect">
            <a:avLst/>
          </a:prstGeom>
        </p:spPr>
      </p:pic>
      <p:sp>
        <p:nvSpPr>
          <p:cNvPr id="4" name="TextBox 3"/>
          <p:cNvSpPr txBox="1"/>
          <p:nvPr/>
        </p:nvSpPr>
        <p:spPr>
          <a:xfrm>
            <a:off x="612775" y="1791855"/>
            <a:ext cx="4587298" cy="2677656"/>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Viewing the data in Oracle, talend and in  </a:t>
            </a:r>
            <a:r>
              <a:rPr lang="en-US" sz="2400" b="1" u="sng" dirty="0" smtClean="0">
                <a:solidFill>
                  <a:schemeClr val="bg1"/>
                </a:solidFill>
                <a:latin typeface="Times New Roman" panose="02020603050405020304" pitchFamily="18" charset="0"/>
                <a:cs typeface="Times New Roman" panose="02020603050405020304" pitchFamily="18" charset="0"/>
              </a:rPr>
              <a:t>tfileoutput delimited</a:t>
            </a:r>
            <a:r>
              <a:rPr lang="en-US" sz="2400" u="sng" dirty="0" smtClean="0">
                <a:solidFill>
                  <a:schemeClr val="bg1"/>
                </a:solidFill>
                <a:latin typeface="Times New Roman" panose="02020603050405020304" pitchFamily="18" charset="0"/>
                <a:cs typeface="Times New Roman" panose="02020603050405020304" pitchFamily="18" charset="0"/>
              </a:rPr>
              <a:t>.</a:t>
            </a:r>
          </a:p>
          <a:p>
            <a:endParaRPr lang="en-US" sz="2400" dirty="0" smtClean="0">
              <a:solidFill>
                <a:schemeClr val="bg1"/>
              </a:solidFill>
              <a:latin typeface="Times New Roman" panose="02020603050405020304" pitchFamily="18" charset="0"/>
              <a:cs typeface="Times New Roman" panose="02020603050405020304" pitchFamily="18" charset="0"/>
            </a:endParaRP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smtClean="0">
                <a:solidFill>
                  <a:schemeClr val="bg1"/>
                </a:solidFill>
                <a:latin typeface="Times New Roman" panose="02020603050405020304" pitchFamily="18" charset="0"/>
                <a:cs typeface="Times New Roman" panose="02020603050405020304" pitchFamily="18" charset="0"/>
              </a:rPr>
              <a:t>Using </a:t>
            </a:r>
            <a:r>
              <a:rPr lang="en-US" sz="2400" b="1" dirty="0" smtClean="0">
                <a:solidFill>
                  <a:schemeClr val="bg1"/>
                </a:solidFill>
                <a:latin typeface="Times New Roman" panose="02020603050405020304" pitchFamily="18" charset="0"/>
                <a:cs typeface="Times New Roman" panose="02020603050405020304" pitchFamily="18" charset="0"/>
              </a:rPr>
              <a:t>replicate </a:t>
            </a:r>
            <a:r>
              <a:rPr lang="en-US" sz="2400" dirty="0" smtClean="0">
                <a:solidFill>
                  <a:schemeClr val="bg1"/>
                </a:solidFill>
                <a:latin typeface="Times New Roman" panose="02020603050405020304" pitchFamily="18" charset="0"/>
                <a:cs typeface="Times New Roman" panose="02020603050405020304" pitchFamily="18" charset="0"/>
              </a:rPr>
              <a:t>, we connected the input file to three output files.</a:t>
            </a:r>
          </a:p>
          <a:p>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29378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037" y="1036429"/>
            <a:ext cx="11598564" cy="5534233"/>
          </a:xfrm>
          <a:prstGeom prst="rect">
            <a:avLst/>
          </a:prstGeom>
        </p:spPr>
      </p:pic>
      <p:sp>
        <p:nvSpPr>
          <p:cNvPr id="2" name="TextBox 1"/>
          <p:cNvSpPr txBox="1"/>
          <p:nvPr/>
        </p:nvSpPr>
        <p:spPr>
          <a:xfrm>
            <a:off x="868217" y="221673"/>
            <a:ext cx="6243783" cy="1200329"/>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Viewing the output  of input file in </a:t>
            </a:r>
            <a:r>
              <a:rPr lang="en-US" sz="2400" b="1" dirty="0" smtClean="0">
                <a:solidFill>
                  <a:schemeClr val="bg1"/>
                </a:solidFill>
                <a:latin typeface="Times New Roman" panose="02020603050405020304" pitchFamily="18" charset="0"/>
                <a:cs typeface="Times New Roman" panose="02020603050405020304" pitchFamily="18" charset="0"/>
              </a:rPr>
              <a:t>oracle</a:t>
            </a:r>
            <a:r>
              <a:rPr lang="en-US"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5889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a:t>
            </a:fld>
            <a:endParaRPr lang="en-US" noProof="0" dirty="0"/>
          </a:p>
        </p:txBody>
      </p:sp>
      <p:pic>
        <p:nvPicPr>
          <p:cNvPr id="3074"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282" y="89764"/>
            <a:ext cx="11829463" cy="6590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66864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424732"/>
          </a:xfrm>
        </p:spPr>
        <p:txBody>
          <a:bodyPr/>
          <a:lstStyle/>
          <a:p>
            <a:pPr algn="ctr"/>
            <a:r>
              <a:rPr lang="en-US" sz="2400" b="0" dirty="0" smtClean="0">
                <a:latin typeface="Times New Roman" panose="02020603050405020304" pitchFamily="18" charset="0"/>
                <a:cs typeface="Times New Roman" panose="02020603050405020304" pitchFamily="18" charset="0"/>
              </a:rPr>
              <a:t>Viewing the output in </a:t>
            </a:r>
            <a:r>
              <a:rPr lang="en-US" sz="2400" u="sng" dirty="0" smtClean="0">
                <a:latin typeface="Times New Roman" panose="02020603050405020304" pitchFamily="18" charset="0"/>
                <a:cs typeface="Times New Roman" panose="02020603050405020304" pitchFamily="18" charset="0"/>
              </a:rPr>
              <a:t>tfileoutputdelimited</a:t>
            </a:r>
            <a:endParaRPr lang="en-US" sz="2400" u="sng"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pPr algn="ctr"/>
            <a:fld id="{C263D6C4-4840-40CC-AC84-17E24B3B7BDE}" type="slidenum">
              <a:rPr lang="en-US" noProof="0" smtClean="0"/>
              <a:pPr algn="ctr"/>
              <a:t>20</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3331" y="1409039"/>
            <a:ext cx="6816437" cy="5271161"/>
          </a:xfrm>
          <a:prstGeom prst="rect">
            <a:avLst/>
          </a:prstGeom>
        </p:spPr>
      </p:pic>
    </p:spTree>
    <p:extLst>
      <p:ext uri="{BB962C8B-B14F-4D97-AF65-F5344CB8AC3E}">
        <p14:creationId xmlns:p14="http://schemas.microsoft.com/office/powerpoint/2010/main" val="3052566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424732"/>
          </a:xfrm>
        </p:spPr>
        <p:txBody>
          <a:bodyPr/>
          <a:lstStyle/>
          <a:p>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T</a:t>
            </a:r>
            <a:r>
              <a:rPr lang="en-US" sz="2400" b="0" dirty="0" smtClean="0">
                <a:latin typeface="Times New Roman" panose="02020603050405020304" pitchFamily="18" charset="0"/>
                <a:cs typeface="Times New Roman" panose="02020603050405020304" pitchFamily="18" charset="0"/>
              </a:rPr>
              <a:t>he output data where total of medals = 12 or 20</a:t>
            </a:r>
            <a:endParaRPr lang="en-US" sz="2400" b="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21</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982" y="1477962"/>
            <a:ext cx="11517745" cy="5019675"/>
          </a:xfrm>
          <a:prstGeom prst="rect">
            <a:avLst/>
          </a:prstGeom>
        </p:spPr>
      </p:pic>
    </p:spTree>
    <p:extLst>
      <p:ext uri="{BB962C8B-B14F-4D97-AF65-F5344CB8AC3E}">
        <p14:creationId xmlns:p14="http://schemas.microsoft.com/office/powerpoint/2010/main" val="3543620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424732"/>
          </a:xfrm>
        </p:spPr>
        <p:txBody>
          <a:bodyPr/>
          <a:lstStyle/>
          <a:p>
            <a:r>
              <a:rPr lang="en-US" sz="2400" b="0" dirty="0">
                <a:latin typeface="Times New Roman" panose="02020603050405020304" pitchFamily="18" charset="0"/>
                <a:cs typeface="Times New Roman" panose="02020603050405020304" pitchFamily="18" charset="0"/>
              </a:rPr>
              <a:t>T</a:t>
            </a:r>
            <a:r>
              <a:rPr lang="en-US" sz="2400" b="0" dirty="0" smtClean="0">
                <a:latin typeface="Times New Roman" panose="02020603050405020304" pitchFamily="18" charset="0"/>
                <a:cs typeface="Times New Roman" panose="02020603050405020304" pitchFamily="18" charset="0"/>
              </a:rPr>
              <a:t>he output in which the countries have 1 gold medal</a:t>
            </a:r>
            <a:endParaRPr lang="en-US" sz="2400" b="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22</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0168" y="1560045"/>
            <a:ext cx="9642763" cy="4937592"/>
          </a:xfrm>
          <a:prstGeom prst="rect">
            <a:avLst/>
          </a:prstGeom>
        </p:spPr>
      </p:pic>
    </p:spTree>
    <p:extLst>
      <p:ext uri="{BB962C8B-B14F-4D97-AF65-F5344CB8AC3E}">
        <p14:creationId xmlns:p14="http://schemas.microsoft.com/office/powerpoint/2010/main" val="32772223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7900" y="764598"/>
            <a:ext cx="11214100" cy="424732"/>
          </a:xfrm>
        </p:spPr>
        <p:txBody>
          <a:bodyPr/>
          <a:lstStyle/>
          <a:p>
            <a:r>
              <a:rPr lang="en-US" sz="2400" b="0" dirty="0" smtClean="0">
                <a:latin typeface="Times New Roman" panose="02020603050405020304" pitchFamily="18" charset="0"/>
                <a:cs typeface="Times New Roman" panose="02020603050405020304" pitchFamily="18" charset="0"/>
              </a:rPr>
              <a:t>Sorting of data in </a:t>
            </a:r>
            <a:r>
              <a:rPr lang="en-US" sz="2400" dirty="0" smtClean="0">
                <a:latin typeface="Times New Roman" panose="02020603050405020304" pitchFamily="18" charset="0"/>
                <a:cs typeface="Times New Roman" panose="02020603050405020304" pitchFamily="18" charset="0"/>
              </a:rPr>
              <a:t>descending order.</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23</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873" y="1782762"/>
            <a:ext cx="10002982" cy="4714875"/>
          </a:xfrm>
          <a:prstGeom prst="rect">
            <a:avLst/>
          </a:prstGeom>
        </p:spPr>
      </p:pic>
    </p:spTree>
    <p:extLst>
      <p:ext uri="{BB962C8B-B14F-4D97-AF65-F5344CB8AC3E}">
        <p14:creationId xmlns:p14="http://schemas.microsoft.com/office/powerpoint/2010/main" val="18772878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1190" y="616816"/>
            <a:ext cx="11214100" cy="424732"/>
          </a:xfrm>
        </p:spPr>
        <p:txBody>
          <a:bodyPr/>
          <a:lstStyle/>
          <a:p>
            <a:r>
              <a:rPr lang="en-US" sz="2400" b="0" dirty="0" smtClean="0">
                <a:latin typeface="Times New Roman" panose="02020603050405020304" pitchFamily="18" charset="0"/>
                <a:cs typeface="Times New Roman" panose="02020603050405020304" pitchFamily="18" charset="0"/>
              </a:rPr>
              <a:t>To see the output in which the order is </a:t>
            </a:r>
            <a:r>
              <a:rPr lang="en-US" sz="2400" dirty="0" smtClean="0">
                <a:latin typeface="Times New Roman" panose="02020603050405020304" pitchFamily="18" charset="0"/>
                <a:cs typeface="Times New Roman" panose="02020603050405020304" pitchFamily="18" charset="0"/>
              </a:rPr>
              <a:t>less than</a:t>
            </a:r>
            <a:r>
              <a:rPr lang="en-US" sz="2400" b="0"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or</a:t>
            </a:r>
            <a:r>
              <a:rPr lang="en-US" sz="2400" b="0"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equal to 3</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24</a:t>
            </a:fld>
            <a:endParaRPr lang="en-US" noProof="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190" y="1487054"/>
            <a:ext cx="9392806" cy="5121419"/>
          </a:xfrm>
          <a:prstGeom prst="rect">
            <a:avLst/>
          </a:prstGeom>
        </p:spPr>
      </p:pic>
    </p:spTree>
    <p:extLst>
      <p:ext uri="{BB962C8B-B14F-4D97-AF65-F5344CB8AC3E}">
        <p14:creationId xmlns:p14="http://schemas.microsoft.com/office/powerpoint/2010/main" val="19840581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6100" y="598343"/>
            <a:ext cx="11214100" cy="424732"/>
          </a:xfrm>
        </p:spPr>
        <p:txBody>
          <a:bodyPr/>
          <a:lstStyle/>
          <a:p>
            <a:r>
              <a:rPr lang="en-US" sz="2400" b="0" dirty="0" smtClean="0">
                <a:latin typeface="Times New Roman" panose="02020603050405020304" pitchFamily="18" charset="0"/>
                <a:cs typeface="Times New Roman" panose="02020603050405020304" pitchFamily="18" charset="0"/>
              </a:rPr>
              <a:t>Viewing the output in </a:t>
            </a:r>
            <a:r>
              <a:rPr lang="en-US" sz="2400" dirty="0" smtClean="0">
                <a:latin typeface="Times New Roman" panose="02020603050405020304" pitchFamily="18" charset="0"/>
                <a:cs typeface="Times New Roman" panose="02020603050405020304" pitchFamily="18" charset="0"/>
              </a:rPr>
              <a:t>json and xml files</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25</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259" y="1800802"/>
            <a:ext cx="10612582" cy="4514273"/>
          </a:xfrm>
          <a:prstGeom prst="rect">
            <a:avLst/>
          </a:prstGeom>
        </p:spPr>
      </p:pic>
    </p:spTree>
    <p:extLst>
      <p:ext uri="{BB962C8B-B14F-4D97-AF65-F5344CB8AC3E}">
        <p14:creationId xmlns:p14="http://schemas.microsoft.com/office/powerpoint/2010/main" val="1726156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424732"/>
          </a:xfrm>
        </p:spPr>
        <p:txBody>
          <a:bodyPr/>
          <a:lstStyle/>
          <a:p>
            <a:r>
              <a:rPr lang="en-US" sz="2400" b="0" dirty="0" smtClean="0">
                <a:latin typeface="Times New Roman" panose="02020603050405020304" pitchFamily="18" charset="0"/>
                <a:cs typeface="Times New Roman" panose="02020603050405020304" pitchFamily="18" charset="0"/>
              </a:rPr>
              <a:t>Output in </a:t>
            </a:r>
            <a:r>
              <a:rPr lang="en-US" sz="2400" dirty="0" smtClean="0">
                <a:latin typeface="Times New Roman" panose="02020603050405020304" pitchFamily="18" charset="0"/>
                <a:cs typeface="Times New Roman" panose="02020603050405020304" pitchFamily="18" charset="0"/>
              </a:rPr>
              <a:t>xml file:</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26</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05892" y="1422400"/>
            <a:ext cx="8151668" cy="5075237"/>
          </a:xfrm>
          <a:prstGeom prst="rect">
            <a:avLst/>
          </a:prstGeom>
        </p:spPr>
      </p:pic>
    </p:spTree>
    <p:extLst>
      <p:ext uri="{BB962C8B-B14F-4D97-AF65-F5344CB8AC3E}">
        <p14:creationId xmlns:p14="http://schemas.microsoft.com/office/powerpoint/2010/main" val="3740231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424732"/>
          </a:xfrm>
        </p:spPr>
        <p:txBody>
          <a:bodyPr/>
          <a:lstStyle/>
          <a:p>
            <a:r>
              <a:rPr lang="en-US" sz="2400" b="0" dirty="0" smtClean="0">
                <a:latin typeface="Times New Roman" panose="02020603050405020304" pitchFamily="18" charset="0"/>
                <a:cs typeface="Times New Roman" panose="02020603050405020304" pitchFamily="18" charset="0"/>
              </a:rPr>
              <a:t>Output in </a:t>
            </a:r>
            <a:r>
              <a:rPr lang="en-US" sz="2400" dirty="0" smtClean="0">
                <a:latin typeface="Times New Roman" panose="02020603050405020304" pitchFamily="18" charset="0"/>
                <a:cs typeface="Times New Roman" panose="02020603050405020304" pitchFamily="18" charset="0"/>
              </a:rPr>
              <a:t>json file:</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27</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2096655"/>
            <a:ext cx="11067231" cy="3343563"/>
          </a:xfrm>
          <a:prstGeom prst="rect">
            <a:avLst/>
          </a:prstGeom>
        </p:spPr>
      </p:pic>
    </p:spTree>
    <p:extLst>
      <p:ext uri="{BB962C8B-B14F-4D97-AF65-F5344CB8AC3E}">
        <p14:creationId xmlns:p14="http://schemas.microsoft.com/office/powerpoint/2010/main" val="17643618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a:xfrm>
            <a:off x="5752950" y="2262909"/>
            <a:ext cx="1922467" cy="1962728"/>
          </a:xfrm>
        </p:spPr>
        <p:txBody>
          <a:bodyPr/>
          <a:lstStyle/>
          <a:p>
            <a:endParaRPr lang="en-GB" dirty="0"/>
          </a:p>
        </p:txBody>
      </p:sp>
      <p:pic>
        <p:nvPicPr>
          <p:cNvPr id="5122"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6005" y="2301969"/>
            <a:ext cx="5344936" cy="31252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9388" y="202131"/>
            <a:ext cx="3724977" cy="1938992"/>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Putti Lakshmi Mounika</a:t>
            </a:r>
          </a:p>
          <a:p>
            <a:r>
              <a:rPr lang="en-US" sz="2400" dirty="0" smtClean="0">
                <a:solidFill>
                  <a:schemeClr val="bg1"/>
                </a:solidFill>
                <a:latin typeface="Times New Roman" panose="02020603050405020304" pitchFamily="18" charset="0"/>
                <a:cs typeface="Times New Roman" panose="02020603050405020304" pitchFamily="18" charset="0"/>
              </a:rPr>
              <a:t>Harshitha Kurchimanchi</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smtClean="0">
                <a:solidFill>
                  <a:schemeClr val="bg1"/>
                </a:solidFill>
                <a:latin typeface="Times New Roman" panose="02020603050405020304" pitchFamily="18" charset="0"/>
                <a:cs typeface="Times New Roman" panose="02020603050405020304" pitchFamily="18" charset="0"/>
              </a:rPr>
              <a:t>Pamarthi Pavani</a:t>
            </a:r>
          </a:p>
          <a:p>
            <a:r>
              <a:rPr lang="en-US" sz="2400" dirty="0" smtClean="0">
                <a:solidFill>
                  <a:schemeClr val="bg1"/>
                </a:solidFill>
                <a:latin typeface="Times New Roman" panose="02020603050405020304" pitchFamily="18" charset="0"/>
                <a:cs typeface="Times New Roman" panose="02020603050405020304" pitchFamily="18" charset="0"/>
              </a:rPr>
              <a:t>Kokkari CharanRaj</a:t>
            </a:r>
          </a:p>
          <a:p>
            <a:r>
              <a:rPr lang="en-US" sz="2400" dirty="0" smtClean="0">
                <a:solidFill>
                  <a:schemeClr val="bg1"/>
                </a:solidFill>
                <a:latin typeface="Times New Roman" panose="02020603050405020304" pitchFamily="18" charset="0"/>
                <a:cs typeface="Times New Roman" panose="02020603050405020304" pitchFamily="18" charset="0"/>
              </a:rPr>
              <a:t>Kendre Ganesh</a:t>
            </a:r>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9771863"/>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757130"/>
          </a:xfrm>
        </p:spPr>
        <p:txBody>
          <a:bodyPr/>
          <a:lstStyle/>
          <a:p>
            <a:r>
              <a:rPr lang="en-US" sz="2400" b="0" dirty="0">
                <a:latin typeface="Times New Roman" panose="02020603050405020304" pitchFamily="18" charset="0"/>
                <a:cs typeface="Times New Roman" panose="02020603050405020304" pitchFamily="18" charset="0"/>
              </a:rPr>
              <a:t>The </a:t>
            </a:r>
            <a:r>
              <a:rPr lang="en-US" sz="2400" dirty="0">
                <a:latin typeface="Times New Roman" panose="02020603050405020304" pitchFamily="18" charset="0"/>
                <a:cs typeface="Times New Roman" panose="02020603050405020304" pitchFamily="18" charset="0"/>
              </a:rPr>
              <a:t>Talend</a:t>
            </a:r>
            <a:r>
              <a:rPr lang="en-US" sz="2400" b="0" dirty="0">
                <a:latin typeface="Times New Roman" panose="02020603050405020304" pitchFamily="18" charset="0"/>
                <a:cs typeface="Times New Roman" panose="02020603050405020304" pitchFamily="18" charset="0"/>
              </a:rPr>
              <a:t> is an open-source software integration platform that allows various solutions like data integration, data management solutions, big data, data quality, and data preparation.</a:t>
            </a: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3</a:t>
            </a:fld>
            <a:endParaRPr lang="en-US" noProof="0" dirty="0"/>
          </a:p>
        </p:txBody>
      </p:sp>
      <p:sp>
        <p:nvSpPr>
          <p:cNvPr id="4" name="Rectangle 1"/>
          <p:cNvSpPr>
            <a:spLocks noChangeArrowheads="1"/>
          </p:cNvSpPr>
          <p:nvPr/>
        </p:nvSpPr>
        <p:spPr bwMode="auto">
          <a:xfrm>
            <a:off x="64655" y="-1479560"/>
            <a:ext cx="184731"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400" b="0" i="0" u="none" strike="noStrike" cap="none" normalizeH="0" baseline="0" dirty="0" smtClean="0">
                <a:ln>
                  <a:noFill/>
                </a:ln>
                <a:solidFill>
                  <a:srgbClr val="4D5968"/>
                </a:solidFill>
                <a:effectLst/>
                <a:latin typeface="Nunito Sans"/>
              </a:rPr>
              <a:t/>
            </a:r>
            <a:br>
              <a:rPr kumimoji="0" lang="en-US" altLang="en-US" sz="10400" b="0" i="0" u="none" strike="noStrike" cap="none" normalizeH="0" baseline="0" dirty="0" smtClean="0">
                <a:ln>
                  <a:noFill/>
                </a:ln>
                <a:solidFill>
                  <a:srgbClr val="4D5968"/>
                </a:solidFill>
                <a:effectLst/>
                <a:latin typeface="Nunito Sans"/>
              </a:rPr>
            </a:br>
            <a:endParaRPr kumimoji="0" lang="en-US" altLang="en-US" sz="10400" b="0" i="0" u="none" strike="noStrike" cap="none" normalizeH="0" baseline="0" dirty="0" smtClean="0">
              <a:ln>
                <a:noFill/>
              </a:ln>
              <a:solidFill>
                <a:srgbClr val="4D5968"/>
              </a:solidFill>
              <a:effectLst/>
              <a:latin typeface="Nunito Sans"/>
            </a:endParaRPr>
          </a:p>
        </p:txBody>
      </p:sp>
      <p:sp>
        <p:nvSpPr>
          <p:cNvPr id="5" name="AutoShape 2" descr="main features"/>
          <p:cNvSpPr>
            <a:spLocks noChangeAspect="1" noChangeArrowheads="1"/>
          </p:cNvSpPr>
          <p:nvPr/>
        </p:nvSpPr>
        <p:spPr bwMode="auto">
          <a:xfrm>
            <a:off x="138113" y="-1355725"/>
            <a:ext cx="5486400" cy="16573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p:cNvSpPr/>
          <p:nvPr/>
        </p:nvSpPr>
        <p:spPr>
          <a:xfrm>
            <a:off x="444499" y="1570498"/>
            <a:ext cx="11525828" cy="6278642"/>
          </a:xfrm>
          <a:prstGeom prst="rect">
            <a:avLst/>
          </a:prstGeom>
        </p:spPr>
        <p:txBody>
          <a:bodyPr wrap="square">
            <a:spAutoFit/>
          </a:bodyPr>
          <a:lstStyle/>
          <a:p>
            <a:r>
              <a:rPr lang="en-US" sz="2400" dirty="0">
                <a:solidFill>
                  <a:schemeClr val="bg1"/>
                </a:solidFill>
                <a:latin typeface="Times New Roman" panose="02020603050405020304" pitchFamily="18" charset="0"/>
                <a:cs typeface="Times New Roman" panose="02020603050405020304" pitchFamily="18" charset="0"/>
              </a:rPr>
              <a:t>It is divided into three main features</a:t>
            </a:r>
            <a:r>
              <a:rPr lang="en-US"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b="1" u="sng" dirty="0" smtClean="0">
                <a:solidFill>
                  <a:schemeClr val="bg1"/>
                </a:solidFill>
                <a:latin typeface="Times New Roman" panose="02020603050405020304" pitchFamily="18" charset="0"/>
                <a:cs typeface="Times New Roman" panose="02020603050405020304" pitchFamily="18" charset="0"/>
              </a:rPr>
              <a:t>Repository:</a:t>
            </a:r>
            <a:endParaRPr lang="en-US" sz="2400" b="1" u="sng"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The Repository is the collection of technical components used in a job</a:t>
            </a:r>
            <a:r>
              <a:rPr lang="en-US" sz="2400" dirty="0" smtClean="0">
                <a:solidFill>
                  <a:schemeClr val="bg1"/>
                </a:solidFill>
                <a:latin typeface="Times New Roman" panose="02020603050405020304" pitchFamily="18" charset="0"/>
                <a:cs typeface="Times New Roman" panose="02020603050405020304" pitchFamily="18" charset="0"/>
              </a:rPr>
              <a:t>.</a:t>
            </a:r>
          </a:p>
          <a:p>
            <a:r>
              <a:rPr lang="en-US" sz="2400" dirty="0">
                <a:solidFill>
                  <a:schemeClr val="bg1"/>
                </a:solidFill>
                <a:latin typeface="Times New Roman" panose="02020603050405020304" pitchFamily="18" charset="0"/>
                <a:cs typeface="Times New Roman" panose="02020603050405020304" pitchFamily="18" charset="0"/>
              </a:rPr>
              <a:t> In this section metadata of databases, table schemas and structure can be created and stored</a:t>
            </a:r>
            <a:r>
              <a:rPr lang="en-US" sz="2400" dirty="0" smtClean="0">
                <a:solidFill>
                  <a:schemeClr val="bg1"/>
                </a:solidFill>
                <a:latin typeface="Times New Roman" panose="02020603050405020304" pitchFamily="18" charset="0"/>
                <a:cs typeface="Times New Roman" panose="02020603050405020304" pitchFamily="18" charset="0"/>
              </a:rPr>
              <a:t>.</a:t>
            </a:r>
          </a:p>
          <a:p>
            <a:endParaRPr lang="en-US" sz="2400" dirty="0" smtClean="0">
              <a:solidFill>
                <a:schemeClr val="bg1"/>
              </a:solidFill>
              <a:latin typeface="Times New Roman" panose="02020603050405020304" pitchFamily="18" charset="0"/>
              <a:cs typeface="Times New Roman" panose="02020603050405020304" pitchFamily="18" charset="0"/>
            </a:endParaRPr>
          </a:p>
          <a:p>
            <a:r>
              <a:rPr lang="en-US" sz="2400" b="1" u="sng" dirty="0" smtClean="0">
                <a:solidFill>
                  <a:schemeClr val="bg1"/>
                </a:solidFill>
                <a:latin typeface="Times New Roman" panose="02020603050405020304" pitchFamily="18" charset="0"/>
                <a:cs typeface="Times New Roman" panose="02020603050405020304" pitchFamily="18" charset="0"/>
              </a:rPr>
              <a:t>Design Workspace:</a:t>
            </a:r>
          </a:p>
          <a:p>
            <a:r>
              <a:rPr lang="en-US" sz="2400" dirty="0">
                <a:solidFill>
                  <a:schemeClr val="bg1"/>
                </a:solidFill>
                <a:latin typeface="Times New Roman" panose="02020603050405020304" pitchFamily="18" charset="0"/>
                <a:cs typeface="Times New Roman" panose="02020603050405020304" pitchFamily="18" charset="0"/>
              </a:rPr>
              <a:t>J</a:t>
            </a:r>
            <a:r>
              <a:rPr lang="en-US" sz="2400" dirty="0" smtClean="0">
                <a:solidFill>
                  <a:schemeClr val="bg1"/>
                </a:solidFill>
                <a:latin typeface="Times New Roman" panose="02020603050405020304" pitchFamily="18" charset="0"/>
                <a:cs typeface="Times New Roman" panose="02020603050405020304" pitchFamily="18" charset="0"/>
              </a:rPr>
              <a:t>obs </a:t>
            </a:r>
            <a:r>
              <a:rPr lang="en-US" sz="2400" dirty="0">
                <a:solidFill>
                  <a:schemeClr val="bg1"/>
                </a:solidFill>
                <a:latin typeface="Times New Roman" panose="02020603050405020304" pitchFamily="18" charset="0"/>
                <a:cs typeface="Times New Roman" panose="02020603050405020304" pitchFamily="18" charset="0"/>
              </a:rPr>
              <a:t>can be designed and modeled with the help of a designer tab that shows the work graphically, and the code tab to detects possible errors and read the generated code</a:t>
            </a:r>
            <a:r>
              <a:rPr lang="en-US" sz="2400" dirty="0" smtClean="0">
                <a:solidFill>
                  <a:schemeClr val="bg1"/>
                </a:solidFill>
                <a:latin typeface="Times New Roman" panose="02020603050405020304" pitchFamily="18" charset="0"/>
                <a:cs typeface="Times New Roman" panose="02020603050405020304" pitchFamily="18" charset="0"/>
              </a:rPr>
              <a:t>.</a:t>
            </a: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b="1" u="sng" dirty="0" smtClean="0">
                <a:solidFill>
                  <a:schemeClr val="bg1"/>
                </a:solidFill>
                <a:latin typeface="Times New Roman" panose="02020603050405020304" pitchFamily="18" charset="0"/>
                <a:cs typeface="Times New Roman" panose="02020603050405020304" pitchFamily="18" charset="0"/>
              </a:rPr>
              <a:t>Component Palette:</a:t>
            </a:r>
          </a:p>
          <a:p>
            <a:r>
              <a:rPr lang="en-US" sz="2400" dirty="0">
                <a:solidFill>
                  <a:schemeClr val="bg1"/>
                </a:solidFill>
                <a:latin typeface="Times New Roman" panose="02020603050405020304" pitchFamily="18" charset="0"/>
                <a:cs typeface="Times New Roman" panose="02020603050405020304" pitchFamily="18" charset="0"/>
              </a:rPr>
              <a:t>C</a:t>
            </a:r>
            <a:r>
              <a:rPr lang="en-US" sz="2400" dirty="0" smtClean="0">
                <a:solidFill>
                  <a:schemeClr val="bg1"/>
                </a:solidFill>
                <a:latin typeface="Times New Roman" panose="02020603050405020304" pitchFamily="18" charset="0"/>
                <a:cs typeface="Times New Roman" panose="02020603050405020304" pitchFamily="18" charset="0"/>
              </a:rPr>
              <a:t>ontains </a:t>
            </a:r>
            <a:r>
              <a:rPr lang="en-US" sz="2400" dirty="0">
                <a:solidFill>
                  <a:schemeClr val="bg1"/>
                </a:solidFill>
                <a:latin typeface="Times New Roman" panose="02020603050405020304" pitchFamily="18" charset="0"/>
                <a:cs typeface="Times New Roman" panose="02020603050405020304" pitchFamily="18" charset="0"/>
              </a:rPr>
              <a:t>the various components required to build a </a:t>
            </a:r>
            <a:r>
              <a:rPr lang="en-US" sz="2400" dirty="0" smtClean="0">
                <a:solidFill>
                  <a:schemeClr val="bg1"/>
                </a:solidFill>
                <a:latin typeface="Times New Roman" panose="02020603050405020304" pitchFamily="18" charset="0"/>
                <a:cs typeface="Times New Roman" panose="02020603050405020304" pitchFamily="18" charset="0"/>
              </a:rPr>
              <a:t>job. </a:t>
            </a:r>
            <a:r>
              <a:rPr lang="en-US" sz="2400" dirty="0">
                <a:solidFill>
                  <a:schemeClr val="bg1"/>
                </a:solidFill>
                <a:latin typeface="Times New Roman" panose="02020603050405020304" pitchFamily="18" charset="0"/>
                <a:cs typeface="Times New Roman" panose="02020603050405020304" pitchFamily="18" charset="0"/>
              </a:rPr>
              <a:t>I</a:t>
            </a:r>
            <a:r>
              <a:rPr lang="en-US" sz="2400" dirty="0" smtClean="0">
                <a:solidFill>
                  <a:schemeClr val="bg1"/>
                </a:solidFill>
                <a:latin typeface="Times New Roman" panose="02020603050405020304" pitchFamily="18" charset="0"/>
                <a:cs typeface="Times New Roman" panose="02020603050405020304" pitchFamily="18" charset="0"/>
              </a:rPr>
              <a:t>t </a:t>
            </a:r>
            <a:r>
              <a:rPr lang="en-US" sz="2400" dirty="0">
                <a:solidFill>
                  <a:schemeClr val="bg1"/>
                </a:solidFill>
                <a:latin typeface="Times New Roman" panose="02020603050405020304" pitchFamily="18" charset="0"/>
                <a:cs typeface="Times New Roman" panose="02020603050405020304" pitchFamily="18" charset="0"/>
              </a:rPr>
              <a:t>can also reduce the amount of hand-coding needed to work on multiple data.</a:t>
            </a:r>
          </a:p>
          <a:p>
            <a:r>
              <a:rPr lang="en-US" dirty="0">
                <a:solidFill>
                  <a:schemeClr val="bg1"/>
                </a:solidFill>
              </a:rPr>
              <a:t/>
            </a:r>
            <a:br>
              <a:rPr lang="en-US" dirty="0">
                <a:solidFill>
                  <a:schemeClr val="bg1"/>
                </a:solidFill>
              </a:rPr>
            </a:br>
            <a:endParaRPr lang="en-US" dirty="0">
              <a:solidFill>
                <a:schemeClr val="bg1"/>
              </a:solidFill>
            </a:endParaRPr>
          </a:p>
          <a:p>
            <a:r>
              <a:rPr lang="en-US" dirty="0">
                <a:solidFill>
                  <a:schemeClr val="bg1"/>
                </a:solidFill>
              </a:rPr>
              <a:t/>
            </a:r>
            <a:br>
              <a:rPr lang="en-US" dirty="0">
                <a:solidFill>
                  <a:schemeClr val="bg1"/>
                </a:solidFill>
              </a:rPr>
            </a:br>
            <a:r>
              <a:rPr lang="en-US" dirty="0">
                <a:solidFill>
                  <a:schemeClr val="bg1"/>
                </a:solidFill>
              </a:rPr>
              <a:t/>
            </a:r>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2738739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4500" y="542925"/>
            <a:ext cx="11214100" cy="701731"/>
          </a:xfrm>
        </p:spPr>
        <p:txBody>
          <a:bodyPr/>
          <a:lstStyle/>
          <a:p>
            <a:r>
              <a:rPr lang="en-US" sz="4400" dirty="0" smtClean="0">
                <a:latin typeface="Times New Roman" panose="02020603050405020304" pitchFamily="18" charset="0"/>
                <a:cs typeface="Times New Roman" panose="02020603050405020304" pitchFamily="18" charset="0"/>
              </a:rPr>
              <a:t>Supermarket Sales in Myanmar:</a:t>
            </a:r>
            <a:endParaRPr lang="en-US" sz="4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4</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577" y="1687888"/>
            <a:ext cx="10069946" cy="4627187"/>
          </a:xfrm>
          <a:prstGeom prst="rect">
            <a:avLst/>
          </a:prstGeom>
        </p:spPr>
      </p:pic>
    </p:spTree>
    <p:extLst>
      <p:ext uri="{BB962C8B-B14F-4D97-AF65-F5344CB8AC3E}">
        <p14:creationId xmlns:p14="http://schemas.microsoft.com/office/powerpoint/2010/main" val="32759478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5</a:t>
            </a:fld>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145" y="1607127"/>
            <a:ext cx="10707255" cy="5073073"/>
          </a:xfrm>
          <a:prstGeom prst="rect">
            <a:avLst/>
          </a:prstGeom>
        </p:spPr>
      </p:pic>
      <p:sp>
        <p:nvSpPr>
          <p:cNvPr id="4" name="TextBox 3"/>
          <p:cNvSpPr txBox="1"/>
          <p:nvPr/>
        </p:nvSpPr>
        <p:spPr>
          <a:xfrm>
            <a:off x="1948873" y="581891"/>
            <a:ext cx="8712200" cy="461665"/>
          </a:xfrm>
          <a:prstGeom prst="rect">
            <a:avLst/>
          </a:prstGeom>
          <a:noFill/>
        </p:spPr>
        <p:txBody>
          <a:bodyPr wrap="square" rtlCol="0">
            <a:spAutoFit/>
          </a:bodyPr>
          <a:lstStyle/>
          <a:p>
            <a:pPr algn="ctr"/>
            <a:r>
              <a:rPr lang="en-US" sz="2400" b="1" u="sng" dirty="0" smtClean="0">
                <a:solidFill>
                  <a:schemeClr val="bg1"/>
                </a:solidFill>
                <a:latin typeface="Times New Roman" panose="02020603050405020304" pitchFamily="18" charset="0"/>
                <a:cs typeface="Times New Roman" panose="02020603050405020304" pitchFamily="18" charset="0"/>
              </a:rPr>
              <a:t>tfileinputdelimited</a:t>
            </a:r>
            <a:r>
              <a:rPr lang="en-US" sz="2400" dirty="0" smtClean="0">
                <a:solidFill>
                  <a:schemeClr val="bg1"/>
                </a:solidFill>
                <a:latin typeface="Times New Roman" panose="02020603050405020304" pitchFamily="18" charset="0"/>
                <a:cs typeface="Times New Roman" panose="02020603050405020304" pitchFamily="18" charset="0"/>
              </a:rPr>
              <a:t> (project1) component </a:t>
            </a:r>
            <a:r>
              <a:rPr lang="en-US" sz="2400" dirty="0">
                <a:solidFill>
                  <a:schemeClr val="bg1"/>
                </a:solidFill>
                <a:latin typeface="Times New Roman" panose="02020603050405020304" pitchFamily="18" charset="0"/>
                <a:cs typeface="Times New Roman" panose="02020603050405020304" pitchFamily="18" charset="0"/>
              </a:rPr>
              <a:t>and its </a:t>
            </a:r>
            <a:r>
              <a:rPr lang="en-US" sz="2400" dirty="0" smtClean="0">
                <a:solidFill>
                  <a:schemeClr val="bg1"/>
                </a:solidFill>
                <a:latin typeface="Times New Roman" panose="02020603050405020304" pitchFamily="18" charset="0"/>
                <a:cs typeface="Times New Roman" panose="02020603050405020304" pitchFamily="18" charset="0"/>
              </a:rPr>
              <a:t>specifications</a:t>
            </a:r>
            <a:endParaRPr lang="en-US" sz="2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09262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2">
            <a:extLst>
              <a:ext uri="{28A0092B-C50C-407E-A947-70E740481C1C}">
                <a14:useLocalDpi xmlns:a14="http://schemas.microsoft.com/office/drawing/2010/main" val="0"/>
              </a:ext>
            </a:extLst>
          </a:blip>
          <a:srcRect t="2663" r="13265"/>
          <a:stretch/>
        </p:blipFill>
        <p:spPr>
          <a:xfrm>
            <a:off x="886689" y="1496290"/>
            <a:ext cx="10243129" cy="5147120"/>
          </a:xfrm>
          <a:prstGeom prst="rect">
            <a:avLst/>
          </a:prstGeom>
        </p:spPr>
      </p:pic>
      <p:sp>
        <p:nvSpPr>
          <p:cNvPr id="2" name="TextBox 1"/>
          <p:cNvSpPr txBox="1"/>
          <p:nvPr/>
        </p:nvSpPr>
        <p:spPr>
          <a:xfrm>
            <a:off x="1154545" y="141176"/>
            <a:ext cx="10584873" cy="830997"/>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Input file consists data with which we work in t</a:t>
            </a:r>
            <a:r>
              <a:rPr lang="en-US" sz="2400" dirty="0" smtClean="0">
                <a:solidFill>
                  <a:schemeClr val="bg1"/>
                </a:solidFill>
                <a:latin typeface="Times New Roman" panose="02020603050405020304" pitchFamily="18" charset="0"/>
                <a:cs typeface="Times New Roman" panose="02020603050405020304" pitchFamily="18" charset="0"/>
              </a:rPr>
              <a:t>fileinputdelimited(project1</a:t>
            </a:r>
            <a:r>
              <a:rPr lang="en-US" sz="2400" dirty="0">
                <a:solidFill>
                  <a:schemeClr val="bg1"/>
                </a:solidFill>
                <a:latin typeface="Times New Roman" panose="02020603050405020304" pitchFamily="18" charset="0"/>
                <a:cs typeface="Times New Roman" panose="02020603050405020304" pitchFamily="18" charset="0"/>
              </a:rPr>
              <a:t>) component</a:t>
            </a:r>
          </a:p>
        </p:txBody>
      </p:sp>
      <p:sp>
        <p:nvSpPr>
          <p:cNvPr id="3" name="TextBox 2"/>
          <p:cNvSpPr txBox="1"/>
          <p:nvPr/>
        </p:nvSpPr>
        <p:spPr>
          <a:xfrm>
            <a:off x="1154545" y="974528"/>
            <a:ext cx="7980218"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It is saved in .csv format</a:t>
            </a:r>
          </a:p>
        </p:txBody>
      </p:sp>
    </p:spTree>
    <p:extLst>
      <p:ext uri="{BB962C8B-B14F-4D97-AF65-F5344CB8AC3E}">
        <p14:creationId xmlns:p14="http://schemas.microsoft.com/office/powerpoint/2010/main" val="3892131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05446" y="672234"/>
            <a:ext cx="11214100" cy="424732"/>
          </a:xfrm>
        </p:spPr>
        <p:txBody>
          <a:bodyPr/>
          <a:lstStyle/>
          <a:p>
            <a:r>
              <a:rPr lang="en-US" sz="2400" u="sng" dirty="0" smtClean="0">
                <a:latin typeface="Times New Roman" panose="02020603050405020304" pitchFamily="18" charset="0"/>
                <a:cs typeface="Times New Roman" panose="02020603050405020304" pitchFamily="18" charset="0"/>
              </a:rPr>
              <a:t>tfileoutputdelimited</a:t>
            </a:r>
            <a:r>
              <a:rPr lang="en-US" sz="2400" b="0" dirty="0" smtClean="0">
                <a:latin typeface="Times New Roman" panose="02020603050405020304" pitchFamily="18" charset="0"/>
                <a:cs typeface="Times New Roman" panose="02020603050405020304" pitchFamily="18" charset="0"/>
              </a:rPr>
              <a:t> </a:t>
            </a:r>
            <a:r>
              <a:rPr lang="en-US" sz="2400" b="0" dirty="0">
                <a:latin typeface="Times New Roman" panose="02020603050405020304" pitchFamily="18" charset="0"/>
                <a:cs typeface="Times New Roman" panose="02020603050405020304" pitchFamily="18" charset="0"/>
              </a:rPr>
              <a:t>component and its </a:t>
            </a:r>
            <a:r>
              <a:rPr lang="en-US" sz="2400" b="0" dirty="0" smtClean="0">
                <a:latin typeface="Times New Roman" panose="02020603050405020304" pitchFamily="18" charset="0"/>
                <a:cs typeface="Times New Roman" panose="02020603050405020304" pitchFamily="18" charset="0"/>
              </a:rPr>
              <a:t>specifications</a:t>
            </a:r>
            <a:endParaRPr lang="en-US" sz="24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C263D6C4-4840-40CC-AC84-17E24B3B7BDE}" type="slidenum">
              <a:rPr lang="en-US" noProof="0" smtClean="0"/>
              <a:pPr/>
              <a:t>7</a:t>
            </a:fld>
            <a:endParaRPr lang="en-US" noProof="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436" y="2253673"/>
            <a:ext cx="10531764" cy="4243964"/>
          </a:xfrm>
          <a:prstGeom prst="rect">
            <a:avLst/>
          </a:prstGeom>
        </p:spPr>
      </p:pic>
    </p:spTree>
    <p:extLst>
      <p:ext uri="{BB962C8B-B14F-4D97-AF65-F5344CB8AC3E}">
        <p14:creationId xmlns:p14="http://schemas.microsoft.com/office/powerpoint/2010/main" val="3063200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263D6C4-4840-40CC-AC84-17E24B3B7BDE}" type="slidenum">
              <a:rPr lang="en-US" noProof="0" smtClean="0"/>
              <a:pPr/>
              <a:t>8</a:t>
            </a:fld>
            <a:endParaRPr lang="en-US" noProof="0"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1379" r="1423" b="29163"/>
          <a:stretch/>
        </p:blipFill>
        <p:spPr>
          <a:xfrm>
            <a:off x="895927" y="1838035"/>
            <a:ext cx="10095345" cy="4590473"/>
          </a:xfrm>
          <a:prstGeom prst="rect">
            <a:avLst/>
          </a:prstGeom>
        </p:spPr>
      </p:pic>
      <p:sp>
        <p:nvSpPr>
          <p:cNvPr id="2" name="TextBox 1"/>
          <p:cNvSpPr txBox="1"/>
          <p:nvPr/>
        </p:nvSpPr>
        <p:spPr>
          <a:xfrm>
            <a:off x="1283854" y="304800"/>
            <a:ext cx="6446982" cy="1200329"/>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The </a:t>
            </a:r>
            <a:r>
              <a:rPr lang="en-US" sz="2400" dirty="0" smtClean="0">
                <a:solidFill>
                  <a:schemeClr val="bg1"/>
                </a:solidFill>
                <a:latin typeface="Times New Roman" panose="02020603050405020304" pitchFamily="18" charset="0"/>
                <a:cs typeface="Times New Roman" panose="02020603050405020304" pitchFamily="18" charset="0"/>
              </a:rPr>
              <a:t>output file </a:t>
            </a:r>
            <a:r>
              <a:rPr lang="en-US" sz="2400" dirty="0">
                <a:solidFill>
                  <a:schemeClr val="bg1"/>
                </a:solidFill>
                <a:latin typeface="Times New Roman" panose="02020603050405020304" pitchFamily="18" charset="0"/>
                <a:cs typeface="Times New Roman" panose="02020603050405020304" pitchFamily="18" charset="0"/>
              </a:rPr>
              <a:t>attached </a:t>
            </a:r>
            <a:r>
              <a:rPr lang="en-US" sz="2400" dirty="0" smtClean="0">
                <a:solidFill>
                  <a:schemeClr val="bg1"/>
                </a:solidFill>
                <a:latin typeface="Times New Roman" panose="02020603050405020304" pitchFamily="18" charset="0"/>
                <a:cs typeface="Times New Roman" panose="02020603050405020304" pitchFamily="18" charset="0"/>
              </a:rPr>
              <a:t>to </a:t>
            </a:r>
            <a:r>
              <a:rPr lang="en-US" sz="2400" dirty="0">
                <a:solidFill>
                  <a:schemeClr val="bg1"/>
                </a:solidFill>
                <a:latin typeface="Times New Roman" panose="02020603050405020304" pitchFamily="18" charset="0"/>
                <a:cs typeface="Times New Roman" panose="02020603050405020304" pitchFamily="18" charset="0"/>
              </a:rPr>
              <a:t>t</a:t>
            </a:r>
            <a:r>
              <a:rPr lang="en-US" sz="2400" dirty="0" smtClean="0">
                <a:solidFill>
                  <a:schemeClr val="bg1"/>
                </a:solidFill>
                <a:latin typeface="Times New Roman" panose="02020603050405020304" pitchFamily="18" charset="0"/>
                <a:cs typeface="Times New Roman" panose="02020603050405020304" pitchFamily="18" charset="0"/>
              </a:rPr>
              <a:t>fileoutputdelimited _1 </a:t>
            </a:r>
            <a:r>
              <a:rPr lang="en-US" sz="2400" dirty="0">
                <a:solidFill>
                  <a:schemeClr val="bg1"/>
                </a:solidFill>
                <a:latin typeface="Times New Roman" panose="02020603050405020304" pitchFamily="18" charset="0"/>
                <a:cs typeface="Times New Roman" panose="02020603050405020304" pitchFamily="18" charset="0"/>
              </a:rPr>
              <a:t>is also saved in .csv format which gets data after running the job.</a:t>
            </a:r>
          </a:p>
        </p:txBody>
      </p:sp>
    </p:spTree>
    <p:extLst>
      <p:ext uri="{BB962C8B-B14F-4D97-AF65-F5344CB8AC3E}">
        <p14:creationId xmlns:p14="http://schemas.microsoft.com/office/powerpoint/2010/main" val="2353485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C263D6C4-4840-40CC-AC84-17E24B3B7BDE}" type="slidenum">
              <a:rPr lang="en-US" noProof="0" smtClean="0"/>
              <a:pPr/>
              <a:t>9</a:t>
            </a:fld>
            <a:endParaRPr lang="en-US"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8366" y="1757412"/>
            <a:ext cx="10021453" cy="4629388"/>
          </a:xfrm>
          <a:prstGeom prst="rect">
            <a:avLst/>
          </a:prstGeom>
        </p:spPr>
      </p:pic>
      <p:sp>
        <p:nvSpPr>
          <p:cNvPr id="2" name="TextBox 1"/>
          <p:cNvSpPr txBox="1"/>
          <p:nvPr/>
        </p:nvSpPr>
        <p:spPr>
          <a:xfrm>
            <a:off x="1582085" y="535708"/>
            <a:ext cx="9390716" cy="461665"/>
          </a:xfrm>
          <a:prstGeom prst="rect">
            <a:avLst/>
          </a:prstGeom>
          <a:noFill/>
        </p:spPr>
        <p:txBody>
          <a:bodyPr wrap="square" rtlCol="0">
            <a:spAutoFit/>
          </a:bodyPr>
          <a:lstStyle/>
          <a:p>
            <a:r>
              <a:rPr lang="en-US" sz="2400" b="1" u="sng" dirty="0">
                <a:solidFill>
                  <a:schemeClr val="bg1"/>
                </a:solidFill>
                <a:latin typeface="Times New Roman" panose="02020603050405020304" pitchFamily="18" charset="0"/>
                <a:cs typeface="Times New Roman" panose="02020603050405020304" pitchFamily="18" charset="0"/>
              </a:rPr>
              <a:t>t</a:t>
            </a:r>
            <a:r>
              <a:rPr lang="en-US" sz="2400" b="1" u="sng" dirty="0" smtClean="0">
                <a:solidFill>
                  <a:schemeClr val="bg1"/>
                </a:solidFill>
                <a:latin typeface="Times New Roman" panose="02020603050405020304" pitchFamily="18" charset="0"/>
                <a:cs typeface="Times New Roman" panose="02020603050405020304" pitchFamily="18" charset="0"/>
              </a:rPr>
              <a:t>Fileoutput.Xml</a:t>
            </a:r>
            <a:r>
              <a:rPr lang="en-US" sz="2400" dirty="0" smtClean="0">
                <a:solidFill>
                  <a:schemeClr val="bg1"/>
                </a:solidFill>
                <a:latin typeface="Times New Roman" panose="02020603050405020304" pitchFamily="18" charset="0"/>
                <a:cs typeface="Times New Roman" panose="02020603050405020304" pitchFamily="18" charset="0"/>
              </a:rPr>
              <a:t> </a:t>
            </a:r>
            <a:r>
              <a:rPr lang="en-US" sz="2400" dirty="0">
                <a:solidFill>
                  <a:schemeClr val="bg1"/>
                </a:solidFill>
                <a:latin typeface="Times New Roman" panose="02020603050405020304" pitchFamily="18" charset="0"/>
                <a:cs typeface="Times New Roman" panose="02020603050405020304" pitchFamily="18" charset="0"/>
              </a:rPr>
              <a:t>is an Xml format file which gives data in the xml format.</a:t>
            </a:r>
          </a:p>
        </p:txBody>
      </p:sp>
    </p:spTree>
    <p:extLst>
      <p:ext uri="{BB962C8B-B14F-4D97-AF65-F5344CB8AC3E}">
        <p14:creationId xmlns:p14="http://schemas.microsoft.com/office/powerpoint/2010/main" val="550000035"/>
      </p:ext>
    </p:extLst>
  </p:cSld>
  <p:clrMapOvr>
    <a:masterClrMapping/>
  </p:clrMapOvr>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2.xml><?xml version="1.0" encoding="utf-8"?>
<ds:datastoreItem xmlns:ds="http://schemas.openxmlformats.org/officeDocument/2006/customXml" ds:itemID="{F5757914-1161-4661-9696-421FD6935CDD}">
  <ds:schemaRefs>
    <ds:schemaRef ds:uri="http://purl.org/dc/elements/1.1/"/>
    <ds:schemaRef ds:uri="http://purl.org/dc/dcmitype/"/>
    <ds:schemaRef ds:uri="16c05727-aa75-4e4a-9b5f-8a80a1165891"/>
    <ds:schemaRef ds:uri="http://schemas.microsoft.com/office/2006/metadata/properties"/>
    <ds:schemaRef ds:uri="http://schemas.microsoft.com/office/infopath/2007/PartnerControls"/>
    <ds:schemaRef ds:uri="http://www.w3.org/XML/1998/namespace"/>
    <ds:schemaRef ds:uri="71af3243-3dd4-4a8d-8c0d-dd76da1f02a5"/>
    <ds:schemaRef ds:uri="http://purl.org/dc/terms/"/>
    <ds:schemaRef ds:uri="http://schemas.microsoft.com/office/2006/documentManagement/types"/>
    <ds:schemaRef ds:uri="http://schemas.openxmlformats.org/package/2006/metadata/core-properties"/>
  </ds:schemaRefs>
</ds:datastoreItem>
</file>

<file path=customXml/itemProps3.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0</TotalTime>
  <Words>347</Words>
  <Application>Microsoft Office PowerPoint</Application>
  <PresentationFormat>Widescreen</PresentationFormat>
  <Paragraphs>76</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Nunito Sans</vt:lpstr>
      <vt:lpstr>Tahoma</vt:lpstr>
      <vt:lpstr>Times New Roman</vt:lpstr>
      <vt:lpstr>Trade Gothic LT Pro</vt:lpstr>
      <vt:lpstr>Trebuchet MS</vt:lpstr>
      <vt:lpstr>Office Theme</vt:lpstr>
      <vt:lpstr>Talend</vt:lpstr>
      <vt:lpstr>PowerPoint Presentation</vt:lpstr>
      <vt:lpstr>The Talend is an open-source software integration platform that allows various solutions like data integration, data management solutions, big data, data quality, and data preparation.</vt:lpstr>
      <vt:lpstr>Supermarket Sales in Myanmar:</vt:lpstr>
      <vt:lpstr>PowerPoint Presentation</vt:lpstr>
      <vt:lpstr>PowerPoint Presentation</vt:lpstr>
      <vt:lpstr>tfileoutputdelimited component and its specifications</vt:lpstr>
      <vt:lpstr>PowerPoint Presentation</vt:lpstr>
      <vt:lpstr>PowerPoint Presentation</vt:lpstr>
      <vt:lpstr>PowerPoint Presentation</vt:lpstr>
      <vt:lpstr>PowerPoint Presentation</vt:lpstr>
      <vt:lpstr>We can open Json output file in notepad format and view the data.  </vt:lpstr>
      <vt:lpstr>tDBOutput is an database component in which we can apply any database(Oracle SQL).</vt:lpstr>
      <vt:lpstr>After running job the data will be inserted into the selected database(Oracle SQL).</vt:lpstr>
      <vt:lpstr>PowerPoint Presentation</vt:lpstr>
      <vt:lpstr>Using treplicate we can pass the source data to multiple target components.  tsortrow component is used to sort the data in ascending or descending order.  tLogrow allows  to write data, that is flowing through Job (rows), to the console.   </vt:lpstr>
      <vt:lpstr>Beijing olympic games 2022   </vt:lpstr>
      <vt:lpstr>Medals</vt:lpstr>
      <vt:lpstr>PowerPoint Presentation</vt:lpstr>
      <vt:lpstr>Viewing the output in tfileoutputdelimited</vt:lpstr>
      <vt:lpstr> The output data where total of medals = 12 or 20</vt:lpstr>
      <vt:lpstr>The output in which the countries have 1 gold medal</vt:lpstr>
      <vt:lpstr>Sorting of data in descending order.</vt:lpstr>
      <vt:lpstr>To see the output in which the order is less than or equal to 3</vt:lpstr>
      <vt:lpstr>Viewing the output in json and xml files</vt:lpstr>
      <vt:lpstr>Output in xml file:</vt:lpstr>
      <vt:lpstr>Output in json file: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2022-03-11T07:14:59Z</dcterms:created>
  <dcterms:modified xsi:type="dcterms:W3CDTF">2022-03-21T05:19:40Z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TitusGUID">
    <vt:lpwstr>f2351061-f9df-43a1-8540-b472b5340ad7</vt:lpwstr>
  </property>
  <property fmtid="{D5CDD505-2E9C-101B-9397-08002B2CF9AE}" pid="4" name="HCLClassification">
    <vt:lpwstr>HCL_Cla5s_Publ1c</vt:lpwstr>
  </property>
  <property fmtid="{D5CDD505-2E9C-101B-9397-08002B2CF9AE}" pid="5" name="HCLClassD6">
    <vt:lpwstr>False</vt:lpwstr>
  </property>
</Properties>
</file>